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346" r:id="rId3"/>
    <p:sldId id="347" r:id="rId4"/>
    <p:sldId id="348" r:id="rId5"/>
    <p:sldId id="349" r:id="rId6"/>
    <p:sldId id="350" r:id="rId7"/>
    <p:sldId id="351" r:id="rId8"/>
    <p:sldId id="352" r:id="rId9"/>
    <p:sldId id="354" r:id="rId10"/>
    <p:sldId id="353" r:id="rId11"/>
    <p:sldId id="356" r:id="rId12"/>
    <p:sldId id="355" r:id="rId13"/>
    <p:sldId id="361" r:id="rId14"/>
    <p:sldId id="360" r:id="rId15"/>
    <p:sldId id="357" r:id="rId16"/>
    <p:sldId id="371" r:id="rId17"/>
    <p:sldId id="379" r:id="rId18"/>
    <p:sldId id="380" r:id="rId19"/>
    <p:sldId id="372" r:id="rId20"/>
    <p:sldId id="358" r:id="rId21"/>
    <p:sldId id="363" r:id="rId22"/>
    <p:sldId id="364" r:id="rId23"/>
    <p:sldId id="362" r:id="rId24"/>
    <p:sldId id="365" r:id="rId25"/>
    <p:sldId id="366" r:id="rId26"/>
    <p:sldId id="367" r:id="rId27"/>
    <p:sldId id="368" r:id="rId28"/>
    <p:sldId id="369" r:id="rId29"/>
    <p:sldId id="370" r:id="rId30"/>
    <p:sldId id="373" r:id="rId31"/>
    <p:sldId id="374" r:id="rId32"/>
    <p:sldId id="375" r:id="rId33"/>
    <p:sldId id="381" r:id="rId34"/>
    <p:sldId id="376" r:id="rId35"/>
    <p:sldId id="378" r:id="rId36"/>
    <p:sldId id="384" r:id="rId37"/>
    <p:sldId id="383" r:id="rId38"/>
    <p:sldId id="377" r:id="rId39"/>
    <p:sldId id="382" r:id="rId40"/>
    <p:sldId id="385" r:id="rId41"/>
    <p:sldId id="334" r:id="rId42"/>
    <p:sldId id="387" r:id="rId43"/>
    <p:sldId id="388" r:id="rId44"/>
    <p:sldId id="389" r:id="rId45"/>
    <p:sldId id="390" r:id="rId46"/>
    <p:sldId id="395" r:id="rId47"/>
    <p:sldId id="391" r:id="rId48"/>
    <p:sldId id="397" r:id="rId49"/>
    <p:sldId id="392" r:id="rId50"/>
    <p:sldId id="398" r:id="rId51"/>
    <p:sldId id="396" r:id="rId52"/>
    <p:sldId id="400" r:id="rId53"/>
    <p:sldId id="401" r:id="rId54"/>
    <p:sldId id="402" r:id="rId55"/>
    <p:sldId id="403" r:id="rId56"/>
    <p:sldId id="404" r:id="rId57"/>
    <p:sldId id="408" r:id="rId58"/>
    <p:sldId id="409" r:id="rId59"/>
    <p:sldId id="405" r:id="rId60"/>
    <p:sldId id="406" r:id="rId61"/>
    <p:sldId id="410" r:id="rId62"/>
    <p:sldId id="412" r:id="rId63"/>
    <p:sldId id="411" r:id="rId64"/>
    <p:sldId id="407" r:id="rId65"/>
    <p:sldId id="413" r:id="rId66"/>
    <p:sldId id="414" r:id="rId67"/>
    <p:sldId id="415" r:id="rId68"/>
    <p:sldId id="416" r:id="rId69"/>
  </p:sldIdLst>
  <p:sldSz cx="18288000" cy="10287000"/>
  <p:notesSz cx="6858000" cy="9144000"/>
  <p:embeddedFontLst>
    <p:embeddedFont>
      <p:font typeface="Consolas" panose="020B0609020204030204" pitchFamily="49" charset="0"/>
      <p:regular r:id="rId70"/>
      <p:bold r:id="rId71"/>
      <p:italic r:id="rId72"/>
      <p:boldItalic r:id="rId73"/>
    </p:embeddedFont>
    <p:embeddedFont>
      <p:font typeface="標楷體" panose="03000509000000000000" pitchFamily="65" charset="-120"/>
      <p:regular r:id="rId7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維誠 陳" initials="維誠" lastIdx="1" clrIdx="0">
    <p:extLst>
      <p:ext uri="{19B8F6BF-5375-455C-9EA6-DF929625EA0E}">
        <p15:presenceInfo xmlns:p15="http://schemas.microsoft.com/office/powerpoint/2012/main" userId="7153cb2d2c068b9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C4FB"/>
    <a:srgbClr val="D0F4DE"/>
    <a:srgbClr val="94D2BD"/>
    <a:srgbClr val="FFB3C6"/>
    <a:srgbClr val="FFC2D1"/>
    <a:srgbClr val="FFE5EC"/>
    <a:srgbClr val="E7C6FF"/>
    <a:srgbClr val="C8B6FF"/>
    <a:srgbClr val="9FDAF5"/>
    <a:srgbClr val="93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22" autoAdjust="0"/>
  </p:normalViewPr>
  <p:slideViewPr>
    <p:cSldViewPr>
      <p:cViewPr varScale="1">
        <p:scale>
          <a:sx n="76" d="100"/>
          <a:sy n="76" d="100"/>
        </p:scale>
        <p:origin x="510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051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5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FB823A53-BCA7-4538-B441-C0AA97B91D89}"/>
              </a:ext>
            </a:extLst>
          </p:cNvPr>
          <p:cNvGrpSpPr/>
          <p:nvPr/>
        </p:nvGrpSpPr>
        <p:grpSpPr>
          <a:xfrm>
            <a:off x="0" y="9742713"/>
            <a:ext cx="18364200" cy="228600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A000B4FF-BA99-4963-8323-4934494CED6C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0966AA5-3FC0-46AD-8B65-CC32B88A3563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6" name="Group 2">
            <a:extLst>
              <a:ext uri="{FF2B5EF4-FFF2-40B4-BE49-F238E27FC236}">
                <a16:creationId xmlns:a16="http://schemas.microsoft.com/office/drawing/2014/main" id="{9979C5BC-C342-426D-B2AD-7EDB803CE202}"/>
              </a:ext>
            </a:extLst>
          </p:cNvPr>
          <p:cNvGrpSpPr/>
          <p:nvPr/>
        </p:nvGrpSpPr>
        <p:grpSpPr>
          <a:xfrm>
            <a:off x="-76200" y="190501"/>
            <a:ext cx="18364200" cy="228600"/>
            <a:chOff x="0" y="0"/>
            <a:chExt cx="4816593" cy="543967"/>
          </a:xfrm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11E95A77-01DF-4801-B0D1-BF4D073321AA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3905798F-03CE-4E8D-BBE4-26518B8BEB0A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772400" y="5747852"/>
            <a:ext cx="2619425" cy="5859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altLang="zh-TW" sz="3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Vue02</a:t>
            </a:r>
            <a:endParaRPr lang="en-US" sz="3600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100183" y="7114577"/>
            <a:ext cx="2076748" cy="673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zh-TW" altLang="en-US" sz="4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" panose="020B0502040504020204" pitchFamily="34" charset="0"/>
                <a:sym typeface="王漢宗顏楷體"/>
              </a:rPr>
              <a:t>陳世曄</a:t>
            </a:r>
            <a:endParaRPr lang="en-US" sz="40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Noto Sans" panose="020B0502040504020204" pitchFamily="34" charset="0"/>
              <a:sym typeface="王漢宗顏楷體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214714" y="2360706"/>
            <a:ext cx="7727639" cy="3387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zh-TW" altLang="en-US" sz="8000" b="1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互動式網頁</a:t>
            </a:r>
            <a:endParaRPr lang="en-US" altLang="zh-TW" sz="8000" b="1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zh-TW" altLang="en-US" sz="8000" b="1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程式設計與應用</a:t>
            </a:r>
            <a:endParaRPr lang="en-US" sz="8000" b="1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26" name="Freeform 3">
            <a:extLst>
              <a:ext uri="{FF2B5EF4-FFF2-40B4-BE49-F238E27FC236}">
                <a16:creationId xmlns:a16="http://schemas.microsoft.com/office/drawing/2014/main" id="{02803009-007C-4C4D-AE71-5A73DD21BDD5}"/>
              </a:ext>
            </a:extLst>
          </p:cNvPr>
          <p:cNvSpPr/>
          <p:nvPr/>
        </p:nvSpPr>
        <p:spPr>
          <a:xfrm flipV="1">
            <a:off x="-76200" y="-80579"/>
            <a:ext cx="5374881" cy="7052879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7" name="Freeform 2">
            <a:extLst>
              <a:ext uri="{FF2B5EF4-FFF2-40B4-BE49-F238E27FC236}">
                <a16:creationId xmlns:a16="http://schemas.microsoft.com/office/drawing/2014/main" id="{F226E2F4-27E4-4AF2-9835-250433DAB8FE}"/>
              </a:ext>
            </a:extLst>
          </p:cNvPr>
          <p:cNvSpPr/>
          <p:nvPr/>
        </p:nvSpPr>
        <p:spPr>
          <a:xfrm flipH="1">
            <a:off x="12978433" y="3234121"/>
            <a:ext cx="5374881" cy="7052879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5374881" y="0"/>
                </a:moveTo>
                <a:lnTo>
                  <a:pt x="0" y="0"/>
                </a:lnTo>
                <a:lnTo>
                  <a:pt x="0" y="7052879"/>
                </a:lnTo>
                <a:lnTo>
                  <a:pt x="5374881" y="7052879"/>
                </a:lnTo>
                <a:lnTo>
                  <a:pt x="537488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 dirty="0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964588E4-8283-4F9B-A33E-682A8E8D4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95426" y="8974191"/>
            <a:ext cx="678815" cy="67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18D2AFF1-EB0C-43BF-A4DF-1D40C6D9B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11957" r="6029" b="6029"/>
          <a:stretch/>
        </p:blipFill>
        <p:spPr bwMode="auto">
          <a:xfrm>
            <a:off x="231411" y="7675074"/>
            <a:ext cx="2232181" cy="205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>
            <a:extLst>
              <a:ext uri="{FF2B5EF4-FFF2-40B4-BE49-F238E27FC236}">
                <a16:creationId xmlns:a16="http://schemas.microsoft.com/office/drawing/2014/main" id="{E4BB8C29-7CAB-446E-B24B-D3E9C66D1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0" t="39146" r="12391" b="28732"/>
          <a:stretch/>
        </p:blipFill>
        <p:spPr bwMode="auto">
          <a:xfrm>
            <a:off x="14709091" y="462701"/>
            <a:ext cx="3578905" cy="15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4AAF9B4B-B48D-43FC-82F3-F116A90DF00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t="16278" r="22492" b="22926"/>
          <a:stretch/>
        </p:blipFill>
        <p:spPr>
          <a:xfrm>
            <a:off x="9078534" y="7922050"/>
            <a:ext cx="3951666" cy="19458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0918288" cy="2819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install bootstrap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main.js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引入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// TODO: bootstrap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import "bootstrap/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dist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/bootstrap.min.css";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import "bootstrap/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dist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/bootstrap.bundle.min.js";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0744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在 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引入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bootstrap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4550AA0-3866-4DAB-BF84-001717B7A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7" y="4838700"/>
            <a:ext cx="8801100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7E0C92F-A59C-46CC-9BFB-F625E28D5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0" y="186489"/>
            <a:ext cx="7086600" cy="994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12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251288" cy="8014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setup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函數是每個組件的核心入口：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setup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提供一個簡單、乾淨的方式來組織和管理資料流。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我們可以用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`&lt;script setup&gt;`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這個語法糖，但也別忘了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setup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本身是一個組件。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【setup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組件的參數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props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：父層傳遞下來的狀態或方法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context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：包含以下四個屬性：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attrs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：父層傳遞的屬性（類似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元素的屬性）。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slots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：父層傳遞的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片段（插槽內容）。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emit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：子組件用來向父層觸發事件的方法。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expose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：讓子組件暴露方法或狀態給父層。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父層可以傳遞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props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attrs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slots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給子元件，而子元件可以透過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emit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發出訊號，或是透過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expose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暴露想讓父層取得的狀態或方法。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增加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BB904685-7D24-42E3-B186-BD41DC7AC2AC}"/>
              </a:ext>
            </a:extLst>
          </p:cNvPr>
          <p:cNvSpPr txBox="1"/>
          <p:nvPr/>
        </p:nvSpPr>
        <p:spPr>
          <a:xfrm>
            <a:off x="8915400" y="1785472"/>
            <a:ext cx="9372600" cy="3974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【provide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inject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的功能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用於跨層級傳遞數據。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解決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Prop Drilling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（需要層層傳遞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props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）的問題。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父層組件可以使用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provide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提供數據，子孫組件使用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inject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獲取數據。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適用於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Plugin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或全局狀態管理：可以在整個應用中共享狀態或屬性。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2989253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增加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C30A1BF-D83F-4B41-8747-12E91862E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0568"/>
            <a:ext cx="18287996" cy="5429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479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Step1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：建立元件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FriendCard.vue</a:t>
            </a:r>
            <a:endParaRPr lang="zh-TW" altLang="en-US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增加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8348196" y="9123562"/>
            <a:ext cx="3962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FriendCard.vue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template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標籤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CE9D9ED-29EB-454F-8808-04C63D2D7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41" y="2628900"/>
            <a:ext cx="3151127" cy="1905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421C890-BCFC-4D4C-A8B4-D4E6683911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4" t="11771" r="1220" b="4312"/>
          <a:stretch/>
        </p:blipFill>
        <p:spPr>
          <a:xfrm>
            <a:off x="3452514" y="2661209"/>
            <a:ext cx="14529579" cy="559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75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增加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909C795-F0F1-4969-8021-082F9C3A3116}"/>
              </a:ext>
            </a:extLst>
          </p:cNvPr>
          <p:cNvSpPr txBox="1"/>
          <p:nvPr/>
        </p:nvSpPr>
        <p:spPr>
          <a:xfrm>
            <a:off x="3352800" y="9189527"/>
            <a:ext cx="3962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FriendCard.vue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script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標籤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57CE06-A9CA-41C8-A99A-315A4FF6190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Step1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：建立元件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FriendCard.vue</a:t>
            </a:r>
            <a:endParaRPr lang="zh-TW" altLang="en-US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A1E3857-BF99-40BA-9FA7-E5A3CA766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2426214"/>
            <a:ext cx="9560773" cy="660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093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增加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57CE06-A9CA-41C8-A99A-315A4FF6190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Step2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main.js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全局引入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74D7553-E834-443E-A42D-99F9E14CC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96" y="2391526"/>
            <a:ext cx="8626905" cy="4352174"/>
          </a:xfrm>
          <a:prstGeom prst="rect">
            <a:avLst/>
          </a:prstGeom>
        </p:spPr>
      </p:pic>
      <p:sp>
        <p:nvSpPr>
          <p:cNvPr id="14" name="TextBox 10">
            <a:extLst>
              <a:ext uri="{FF2B5EF4-FFF2-40B4-BE49-F238E27FC236}">
                <a16:creationId xmlns:a16="http://schemas.microsoft.com/office/drawing/2014/main" id="{77E569E3-56CC-4B39-A517-1DE739C1F097}"/>
              </a:ext>
            </a:extLst>
          </p:cNvPr>
          <p:cNvSpPr txBox="1"/>
          <p:nvPr/>
        </p:nvSpPr>
        <p:spPr>
          <a:xfrm>
            <a:off x="8991600" y="1768737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Step3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：在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App.vue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E4D961B-8E04-4447-9B2E-4FB402A93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599" y="2407235"/>
            <a:ext cx="9208052" cy="271017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BCD6C9F-A60C-4189-80D6-957F3787D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599" y="5243714"/>
            <a:ext cx="9197801" cy="4674293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C268738D-28FC-4270-BF65-B1F5C03837B8}"/>
              </a:ext>
            </a:extLst>
          </p:cNvPr>
          <p:cNvSpPr txBox="1"/>
          <p:nvPr/>
        </p:nvSpPr>
        <p:spPr>
          <a:xfrm>
            <a:off x="12344400" y="9717952"/>
            <a:ext cx="4194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vue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-project-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compoment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-friends</a:t>
            </a:r>
          </a:p>
        </p:txBody>
      </p:sp>
    </p:spTree>
    <p:extLst>
      <p:ext uri="{BB962C8B-B14F-4D97-AF65-F5344CB8AC3E}">
        <p14:creationId xmlns:p14="http://schemas.microsoft.com/office/powerpoint/2010/main" val="449996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5468600" cy="13176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Global vs Local Components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4ADD3B-E2F9-4384-AAE0-1AD3D68B9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12" y="2391526"/>
            <a:ext cx="6383776" cy="412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5E0A2A76-D34E-4C5B-A97A-B08A868C4498}"/>
              </a:ext>
            </a:extLst>
          </p:cNvPr>
          <p:cNvSpPr txBox="1"/>
          <p:nvPr/>
        </p:nvSpPr>
        <p:spPr>
          <a:xfrm>
            <a:off x="206912" y="1785472"/>
            <a:ext cx="66510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Global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main.js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引入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0F976A7-572F-4343-8994-897DFABBFEE0}"/>
              </a:ext>
            </a:extLst>
          </p:cNvPr>
          <p:cNvSpPr txBox="1"/>
          <p:nvPr/>
        </p:nvSpPr>
        <p:spPr>
          <a:xfrm>
            <a:off x="8039100" y="1785471"/>
            <a:ext cx="9410700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也可以把它放到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local =&gt;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把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TheHeader.vue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放到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App.vue</a:t>
            </a:r>
            <a:endParaRPr lang="zh-TW" altLang="en-US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58E47F5-2A34-4969-9DA3-C2C3A2A20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888" y="2391524"/>
            <a:ext cx="11277600" cy="729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263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2242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用途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切換視圖（例如標籤頁）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在多步驟導覽中顯示不同內容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-project-dynamic-components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動態元件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AF60C09-AB96-4E4D-A24F-DD6FD3CED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800" y="2147817"/>
            <a:ext cx="8627742" cy="802818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CCAF081-793E-46EE-BC0D-A411DD44B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12" y="4131220"/>
            <a:ext cx="6181188" cy="315392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8882E4D-4ECA-4225-BA77-D11D5347F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12" y="7285146"/>
            <a:ext cx="6701936" cy="285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69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動態元件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548A938-454C-4365-943C-711282DE1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17009"/>
            <a:ext cx="14260703" cy="703758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0DD32CD-43BD-494B-9920-73A6FDA28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0" y="8249497"/>
            <a:ext cx="4648201" cy="195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25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5468600" cy="13176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scoped style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5E0A2A76-D34E-4C5B-A97A-B08A868C4498}"/>
              </a:ext>
            </a:extLst>
          </p:cNvPr>
          <p:cNvSpPr txBox="1"/>
          <p:nvPr/>
        </p:nvSpPr>
        <p:spPr>
          <a:xfrm>
            <a:off x="206912" y="1785472"/>
            <a:ext cx="17776288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中，彼此的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`&lt;style&gt;`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標籤的屬性是會互相影響的。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`scoped`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是一個用於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`&lt;style&gt;`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標籤的屬性，可以讓樣式只應用於當前組件，而不會影響到其他組件的樣式。這有助於防止樣式衝突，保持專案的模組化和可維護性。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3DA9032-2757-46F6-8E98-425D7D5C4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3545688"/>
            <a:ext cx="10096500" cy="630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924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8081084" cy="3974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CLI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的全名是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Vue.js Command-Line Interface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，直譯為「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專案指令介面」。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透過終端機作為介面，提供開發者常見的配置選擇，協助開發者快速建立一個「立即可用」的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專案。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省去手動建立資料夾架構、設定各項配置與引入常用套件的時間，讓開發者可以專注在專案的開發。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CLI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基於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Webpack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Webpack Dev Server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進行打包和執行本地開發伺服器，而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Webpack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的策略是「先打包、後啟動伺服器」，無論今天是在開發階段還是正式階段，一律先打包專案。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根據打包完成的專案來啟動伺服器，所以在專案資源、程式碼越來越多的時候，可以明顯發現「伺服器啟動」和「更新速度」變得越來越慢。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5392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建立 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專案：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CLI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跟 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Vite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576178-82B7-49D3-853B-848C84CDD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9" y="5150892"/>
            <a:ext cx="10225755" cy="486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755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1930066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props (property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的縮寫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)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CD27D18-31EA-4C1A-B6BF-2274C549BD2D}"/>
              </a:ext>
            </a:extLst>
          </p:cNvPr>
          <p:cNvSpPr txBox="1"/>
          <p:nvPr/>
        </p:nvSpPr>
        <p:spPr>
          <a:xfrm>
            <a:off x="206912" y="1785472"/>
            <a:ext cx="17242888" cy="2819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他是單向數據流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父元件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=&gt;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子元件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在父層引用元件時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我們可以透過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v-bind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傳遞「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props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」和「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attribute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」給元件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props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」需要在元件中一一宣告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而其餘沒有被宣告為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props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的都會被歸類在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attribute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支援的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值：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String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Number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Boolean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Array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Object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Date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Function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Symbol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-project-props</a:t>
            </a:r>
          </a:p>
        </p:txBody>
      </p:sp>
    </p:spTree>
    <p:extLst>
      <p:ext uri="{BB962C8B-B14F-4D97-AF65-F5344CB8AC3E}">
        <p14:creationId xmlns:p14="http://schemas.microsoft.com/office/powerpoint/2010/main" val="889593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1930066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props (property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的縮寫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23C5FE2-7887-477F-82EA-8D90965538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691609"/>
            <a:ext cx="12041512" cy="859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99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1930066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props (property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的縮寫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)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4E68491-BA38-45F4-9380-83D32ED8C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752600"/>
            <a:ext cx="14001750" cy="85344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F31B66E9-BDA5-4A28-9C35-FA477019B8C3}"/>
              </a:ext>
            </a:extLst>
          </p:cNvPr>
          <p:cNvSpPr txBox="1"/>
          <p:nvPr/>
        </p:nvSpPr>
        <p:spPr>
          <a:xfrm>
            <a:off x="14478000" y="9715500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App.vue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0033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21158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props (property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的縮寫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7427684" y="8738330"/>
            <a:ext cx="3051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FriendCard.vue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template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6E85BE2-94D1-4C71-BD3E-26550C255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78152"/>
            <a:ext cx="17602200" cy="694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52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28016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props (property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的縮寫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8684792" y="9639300"/>
            <a:ext cx="3051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FriendCard.vue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script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9BADB34-62AD-4FF5-8C44-7EE77DA5D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840281"/>
            <a:ext cx="8532392" cy="833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49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emit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16383001" y="9685054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ED267D9-A5B7-4710-BACB-CE10AC392F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566" y="250509"/>
            <a:ext cx="13055522" cy="9941015"/>
          </a:xfrm>
          <a:prstGeom prst="rect">
            <a:avLst/>
          </a:prstGeom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C0FCCB6D-DB8A-4117-ABBC-28F981C9DFE1}"/>
              </a:ext>
            </a:extLst>
          </p:cNvPr>
          <p:cNvSpPr txBox="1"/>
          <p:nvPr/>
        </p:nvSpPr>
        <p:spPr>
          <a:xfrm>
            <a:off x="206912" y="1785472"/>
            <a:ext cx="48984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單向數據流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子元件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=&gt;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父元件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-project-emit</a:t>
            </a:r>
          </a:p>
        </p:txBody>
      </p:sp>
    </p:spTree>
    <p:extLst>
      <p:ext uri="{BB962C8B-B14F-4D97-AF65-F5344CB8AC3E}">
        <p14:creationId xmlns:p14="http://schemas.microsoft.com/office/powerpoint/2010/main" val="888120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子元件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FriendCard.vue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emit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16383001" y="9685054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76F697B-920E-4197-BCCB-5C18F51D1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12" y="5175567"/>
            <a:ext cx="11962188" cy="496177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2EB27FA-5602-4E36-9367-74902F371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1" y="98295"/>
            <a:ext cx="9715496" cy="727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09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emit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0AC55854-13F2-4073-9BF8-6E4603689DF5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父元件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App.vue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7BCC9E9-50ED-4BE4-9A70-95BFAE041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12" y="7429500"/>
            <a:ext cx="16665964" cy="274650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1D6BB1B-DB00-4B60-823D-80B2224A0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947402"/>
            <a:ext cx="122833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9792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166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主要是用來傳遞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可以視為比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component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，更小的單位。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-project-slot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slot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AD89C9D-9069-4873-A025-C91A91E4C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3695700"/>
            <a:ext cx="9975272" cy="4572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08337DA-C470-414E-9316-4AC5D2649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695700"/>
            <a:ext cx="6567949" cy="6096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E24ADBC-ADD4-443A-8607-0AAF4D06D167}"/>
              </a:ext>
            </a:extLst>
          </p:cNvPr>
          <p:cNvSpPr/>
          <p:nvPr/>
        </p:nvSpPr>
        <p:spPr>
          <a:xfrm>
            <a:off x="1981200" y="4914900"/>
            <a:ext cx="4191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C28367FF-4BFC-4063-810C-54BA3AAE580E}"/>
              </a:ext>
            </a:extLst>
          </p:cNvPr>
          <p:cNvCxnSpPr>
            <a:stCxn id="6" idx="3"/>
          </p:cNvCxnSpPr>
          <p:nvPr/>
        </p:nvCxnSpPr>
        <p:spPr>
          <a:xfrm>
            <a:off x="6172200" y="5067300"/>
            <a:ext cx="2819400" cy="1066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4254A967-58F5-472B-AC9F-0B800A2AA76B}"/>
              </a:ext>
            </a:extLst>
          </p:cNvPr>
          <p:cNvSpPr/>
          <p:nvPr/>
        </p:nvSpPr>
        <p:spPr>
          <a:xfrm>
            <a:off x="1981200" y="5235727"/>
            <a:ext cx="48006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5DF2709-570D-4FCE-BF8F-250666D8A623}"/>
              </a:ext>
            </a:extLst>
          </p:cNvPr>
          <p:cNvSpPr/>
          <p:nvPr/>
        </p:nvSpPr>
        <p:spPr>
          <a:xfrm>
            <a:off x="1965960" y="5556554"/>
            <a:ext cx="443484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84A059A6-EB0A-4858-B3D4-2A1551DB2B45}"/>
              </a:ext>
            </a:extLst>
          </p:cNvPr>
          <p:cNvCxnSpPr>
            <a:cxnSpLocks/>
          </p:cNvCxnSpPr>
          <p:nvPr/>
        </p:nvCxnSpPr>
        <p:spPr>
          <a:xfrm>
            <a:off x="6872749" y="5448300"/>
            <a:ext cx="2271251" cy="9906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967C4D50-840E-4BC3-B55E-1DD40653E9B4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400800" y="5708954"/>
            <a:ext cx="2743200" cy="1066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879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2242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在父組件與深層子組件之間共享資料。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避免多層組件層層傳遞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props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讓子組件能直接使用父組件的共享資料或方法。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-project-provide-inject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28778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provide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和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inject(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雙向傳遞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16383001" y="9685054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B07E528-E7D2-45B3-A0D4-6DD97C72F4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84" y="4175222"/>
            <a:ext cx="15671224" cy="264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48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1" y="1785472"/>
            <a:ext cx="17779919" cy="3397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既然已經有了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CLI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，那為什麼還要再推出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Vite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?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接下來要了解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Vite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的誕生解決了什麼問題。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Vite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是法文「快速」的意思，而它被開發的主要目的就是為了解決在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CLI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上「伺服器啟動慢」和「更新速度慢」的問題。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Vite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則是在開發階段捨棄打包，直接啟動伺服器，利用原生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ES Module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的特性，在每次瀏覽器請求檔案時，按照需求即時進行編譯。如此一來，就可以大幅提升啟動和更新的速度，當然也讓使用者體驗變得更好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而在正式環境下則基於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Rollup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進行打包，而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Rollup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同樣是利用原生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ES Module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進行打包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5392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建立 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專案：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CLI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跟 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Vite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4778E24-7145-4B11-9003-76A3E8A16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213208"/>
            <a:ext cx="10210800" cy="485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546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50876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provide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和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inject(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雙向傳遞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16383001" y="9685054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EC2C573-6435-4B53-998E-C4920FCA2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1" y="2035179"/>
            <a:ext cx="8981346" cy="638492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1E3C3F9-72CD-4E96-8B82-29F589918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8598" y="2035179"/>
            <a:ext cx="9071562" cy="638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51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50876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provide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和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inject(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雙向傳遞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)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CB738F5-9295-4348-BE4A-059AF0143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0" y="2552700"/>
            <a:ext cx="9936714" cy="5562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5373E24-3F54-4843-9914-03425EC9A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552700"/>
            <a:ext cx="7970922" cy="40386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324CEBD-8C0A-4506-8982-B68948FC9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86" y="6746324"/>
            <a:ext cx="6964914" cy="328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414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1" y="1785472"/>
            <a:ext cx="17779919" cy="2242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Teleport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是一個內建元件，允許將子元件的內容傳送到應用程式的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節點中，而不被限制在父組件的作用範圍內。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應用場景：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彈出視窗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(Modal)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：通常需要顯示在視窗的最上層，不受父元素的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限制。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通知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(Notification)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提示框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(Tooltip)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：需要獨立於父層結構，避免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z-index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或定位問題。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Teleport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F7B1613-AD28-49A3-855A-186D08392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11" y="4416566"/>
            <a:ext cx="9723398" cy="446073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472DE31-478C-4B2A-BA34-70D7867FA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0" y="4416566"/>
            <a:ext cx="7794089" cy="297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848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Teleport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16383001" y="9685054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EEC38B8-BBC1-423B-A035-6BAAC2DB5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839712"/>
            <a:ext cx="16656802" cy="734238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DA55708-1101-419F-A669-EBCCD6B1A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0419" y="7658101"/>
            <a:ext cx="7407578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12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2242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針對發送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請求有兩種方式：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1.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fetch 2.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axiox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JSONPlaceholder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作為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REST API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操作流程。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https://jsonplaceholder.typicode.com/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-project-http-fetch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2344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發送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HTTP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請求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--fetch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543121D-33B1-42D6-B097-9195DC65D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88" y="4267237"/>
            <a:ext cx="8304072" cy="3984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8740358-0B55-4253-B66B-548FAC9BD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1462" y="944456"/>
            <a:ext cx="7431738" cy="920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8732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form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8124219" y="9170262"/>
            <a:ext cx="39660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App.vue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template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221D3C6-73AE-437A-BAE3-4003E4ABCB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828"/>
          <a:stretch/>
        </p:blipFill>
        <p:spPr>
          <a:xfrm>
            <a:off x="330200" y="1802604"/>
            <a:ext cx="15588038" cy="725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5239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form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EF1ED04-EFEE-4E76-9283-FEC800DD34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259"/>
          <a:stretch/>
        </p:blipFill>
        <p:spPr>
          <a:xfrm>
            <a:off x="3684095" y="110995"/>
            <a:ext cx="14299105" cy="1006501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622728EA-BF79-4274-B572-00096BADC1F8}"/>
              </a:ext>
            </a:extLst>
          </p:cNvPr>
          <p:cNvSpPr txBox="1"/>
          <p:nvPr/>
        </p:nvSpPr>
        <p:spPr>
          <a:xfrm>
            <a:off x="1137175" y="9105900"/>
            <a:ext cx="39660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App.vue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31591772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form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9E82B34-9FF2-4E87-8E59-7FEFD0B95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800" y="1691609"/>
            <a:ext cx="9448800" cy="855375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F662EDC-0560-4EA7-A0A6-C204FF8F6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368646"/>
            <a:ext cx="7086600" cy="79437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4A0E98-79F0-4FE6-A3B2-B5780706CB95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設定超連結顏色：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link-underline-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顏色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39695708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868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發送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HTTP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請求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--fetch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6170382" y="9688677"/>
            <a:ext cx="59472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vue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-project-form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template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0AF3A41-B024-4F5F-B6A7-0156FF408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691609"/>
            <a:ext cx="15036800" cy="78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229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868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發送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HTTP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請求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--fetch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7162800" y="9814904"/>
            <a:ext cx="59472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vue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-project-form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script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01B8F25-37C6-4D6C-B45B-B8BCDB379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87" y="1839712"/>
            <a:ext cx="7012250" cy="315138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77D0402-D35B-475A-A80B-D75F8FDC8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349" y="1691609"/>
            <a:ext cx="10705764" cy="698256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A439A8B-E9B9-425C-A3C4-555BE1860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87" y="5996021"/>
            <a:ext cx="8413634" cy="381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024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2823288" cy="2820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【Vue CLI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Vite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所涵蓋的主要工作如下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建立基礎專案架構。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整合官方工具鏈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例如：狀態管理器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Pinia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、路由管理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Router …… 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打包專案。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在本地啟動伺服器環境進行開發。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52400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建立 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專案：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CLI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跟 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Vite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16383001" y="9685054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05136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先查看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元件的生命週期。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98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掛載元件時載入數據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8CFAB5-484A-4883-ABE4-ACE8D6C4C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12" y="2437098"/>
            <a:ext cx="630555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E68C546-AF1F-4953-9269-9FC5CC599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399" y="1785472"/>
            <a:ext cx="11453711" cy="815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5829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31280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其實就是設定一個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boolen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，在適當時間跳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true/false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。在搭配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`&lt;p v-if="..."&gt;`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loading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動畫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779A847-71EE-44FC-B3B8-6DB5AA6B5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462212"/>
            <a:ext cx="8001000" cy="766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1054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Vue-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ruter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632288" cy="2820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傳統的網站型態模式多為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Multi-Page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Appolication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多頁式應用程式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router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的內容切換由伺服器來決定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伺服器會根據網頁的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路徑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回傳對應的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檔案給瀏覽器。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5DC092D-D32C-4AD2-A872-08331D19BAD6}"/>
              </a:ext>
            </a:extLst>
          </p:cNvPr>
          <p:cNvSpPr txBox="1"/>
          <p:nvPr/>
        </p:nvSpPr>
        <p:spPr>
          <a:xfrm>
            <a:off x="4343400" y="4882634"/>
            <a:ext cx="929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伺服器會根據網頁的 </a:t>
            </a:r>
            <a:r>
              <a:rPr lang="en-US" altLang="zh-TW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URL </a:t>
            </a:r>
            <a:r>
              <a:rPr lang="zh-TW" alt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路徑</a:t>
            </a:r>
            <a:r>
              <a:rPr lang="en-US" altLang="zh-TW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zh-TW" alt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回傳對應的 </a:t>
            </a:r>
            <a:r>
              <a:rPr lang="en-US" altLang="zh-TW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html </a:t>
            </a:r>
            <a:r>
              <a:rPr lang="zh-TW" alt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檔案給瀏覽器。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1DF5B6-4AD8-4A1B-AF73-84703E208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4699851"/>
            <a:ext cx="790575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0">
            <a:extLst>
              <a:ext uri="{FF2B5EF4-FFF2-40B4-BE49-F238E27FC236}">
                <a16:creationId xmlns:a16="http://schemas.microsoft.com/office/drawing/2014/main" id="{B92A2D30-2D6E-40B4-9A54-F8B4E6364561}"/>
              </a:ext>
            </a:extLst>
          </p:cNvPr>
          <p:cNvSpPr txBox="1"/>
          <p:nvPr/>
        </p:nvSpPr>
        <p:spPr>
          <a:xfrm>
            <a:off x="9143998" y="1815304"/>
            <a:ext cx="8632288" cy="2819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Single-Page Application ( SPA 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指的是整個網站只有一個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檔案。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不論使用者是進入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https://example.com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https://example.com/about,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伺服器所回傳的都是同一份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index.html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1573600-9C04-4A87-8434-EA24773E6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225" y="4911248"/>
            <a:ext cx="8020050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9510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Vue-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ruter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14728288" cy="8591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install vue-router@4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兩種歷史模式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呼叫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createRouter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建立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router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的時候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需要在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history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屬性指定歷史模式。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目前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Router 4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上提供的歷史模式有兩種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:Hash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模式和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HTML5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【Hash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路由中會有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`#`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符號，參數或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Query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都會放在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`#`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後。對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SEO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不友好，影響搜尋引擎排名。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避免刷新時出現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`404 Not Found`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錯誤。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符合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SPA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的需求，只有一份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`index.html`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作為入口。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【HTML5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模式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 History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目前使用方式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基於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HTML5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History API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，操作瀏覽器的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`history`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物件（新增、修改、切換瀏覽記錄）。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可以在不向後端發送請求的情況下改變頁面的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更加「順眼」，結構符合傳統網站。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不會出現多餘的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`#`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符號，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SEO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友好。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需要伺服器配置支援，避免刷新時出現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`404 Not Found`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必須確保伺服器將所有路由指向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`index.html`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25464AA-D833-4338-A17A-CE5A93E7F2FC}"/>
              </a:ext>
            </a:extLst>
          </p:cNvPr>
          <p:cNvSpPr txBox="1"/>
          <p:nvPr/>
        </p:nvSpPr>
        <p:spPr>
          <a:xfrm>
            <a:off x="16383001" y="9685054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F24FE9-8F69-4093-8256-5CA3D7096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7487877"/>
            <a:ext cx="8686800" cy="275355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535FC6D-F1FB-4007-BE1F-77D2F52EC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027" y="2127688"/>
            <a:ext cx="6976804" cy="24130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2796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Vue-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ruter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143F528-D193-4AA1-9669-B0FF0750F9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434851"/>
            <a:ext cx="15163801" cy="7574558"/>
          </a:xfrm>
          <a:prstGeom prst="rect">
            <a:avLst/>
          </a:prstGeom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45A495D3-D14E-4487-AC49-612AD680B525}"/>
              </a:ext>
            </a:extLst>
          </p:cNvPr>
          <p:cNvSpPr txBox="1"/>
          <p:nvPr/>
        </p:nvSpPr>
        <p:spPr>
          <a:xfrm>
            <a:off x="206912" y="1785472"/>
            <a:ext cx="8141284" cy="510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範例：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-project-router-basic</a:t>
            </a:r>
          </a:p>
        </p:txBody>
      </p:sp>
    </p:spTree>
    <p:extLst>
      <p:ext uri="{BB962C8B-B14F-4D97-AF65-F5344CB8AC3E}">
        <p14:creationId xmlns:p14="http://schemas.microsoft.com/office/powerpoint/2010/main" val="17255977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Vue-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ruter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141284" cy="510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STEP1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：做好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3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個組件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+1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個導覽列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99451B8-E964-4156-ABDA-13A099F89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930" y="239935"/>
            <a:ext cx="9516066" cy="993606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C1AAFDD-300F-42F2-8EAE-4D1DBB3E6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06" y="2423058"/>
            <a:ext cx="8166820" cy="562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3567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Vue-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ruter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141284" cy="510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STEP1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：做好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3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個組件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+1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個導覽列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0C58B93-632B-42C9-A54B-34A2640E1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12" y="2476499"/>
            <a:ext cx="9198003" cy="633377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94CC012-8B53-45D5-AE00-AEDED302D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8716" y="2476500"/>
            <a:ext cx="8636972" cy="633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320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F83E320-3CDC-44A0-A08D-9388401D0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28" y="5524501"/>
            <a:ext cx="11647666" cy="4474548"/>
          </a:xfrm>
          <a:prstGeom prst="rect">
            <a:avLst/>
          </a:prstGeom>
        </p:spPr>
      </p:pic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Vue-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ruter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25464AA-D833-4338-A17A-CE5A93E7F2FC}"/>
              </a:ext>
            </a:extLst>
          </p:cNvPr>
          <p:cNvSpPr txBox="1"/>
          <p:nvPr/>
        </p:nvSpPr>
        <p:spPr>
          <a:xfrm>
            <a:off x="16383001" y="9685054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F83E947-1B69-4B2D-B1BE-2C0F64A09748}"/>
              </a:ext>
            </a:extLst>
          </p:cNvPr>
          <p:cNvSpPr txBox="1"/>
          <p:nvPr/>
        </p:nvSpPr>
        <p:spPr>
          <a:xfrm>
            <a:off x="206912" y="1785472"/>
            <a:ext cx="8141284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STEP2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main.js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中串接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STEP3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：在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App.vue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中顯示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9EE51E9-98A4-426B-B8C6-FCFC11A18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6493" y="388835"/>
            <a:ext cx="9112213" cy="969632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DD4710E-725D-4918-9463-F03329DC4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189" y="3123682"/>
            <a:ext cx="4809007" cy="370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273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Ruter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-link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141284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完成導覽列選擇其他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component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的操作。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-project-router-basic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25464AA-D833-4338-A17A-CE5A93E7F2FC}"/>
              </a:ext>
            </a:extLst>
          </p:cNvPr>
          <p:cNvSpPr txBox="1"/>
          <p:nvPr/>
        </p:nvSpPr>
        <p:spPr>
          <a:xfrm>
            <a:off x="5486400" y="7715190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NavPage.vue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712CC5A-5C0D-4D8F-B120-660F228D4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250519"/>
            <a:ext cx="11473582" cy="44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979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Ruter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-link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141284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nav-link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點選後的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NavPage.vue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做好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main.js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中設定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92AEA51-051E-4BCA-B76B-0FD35E6BE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3451826"/>
            <a:ext cx="7260688" cy="667141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7BB4487-C4F5-42F9-937B-8E9DA22EA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3395870"/>
            <a:ext cx="7391400" cy="672737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6009608-AD58-4A3C-B459-EAF0A459A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1428" y="745915"/>
            <a:ext cx="5719972" cy="25213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6133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2823288" cy="5127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實作安裝：必裝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nodejs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 -v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–v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實作安裝：使用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CLI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專案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install -g @vue/cli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–version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create my-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//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創建新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專案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不能大寫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cd my-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 //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切換到專案目錄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run serve //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運行開發伺服器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52400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建立 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專案：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CLI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跟 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Vite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13564950" y="8656702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運行畫面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5175626-7153-45B1-9274-2C9E4A589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1839712"/>
            <a:ext cx="8086725" cy="676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9127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Ruter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-link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重新導向、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404 not found】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4FAD5FB-2471-4652-8EF4-9477DFAEE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64" y="2378826"/>
            <a:ext cx="9764808" cy="756527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004397B-65A2-4DAC-99EC-6AE3767FB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4562" y="6403690"/>
            <a:ext cx="7322568" cy="330303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C848144-E00E-428B-8861-CCE632EE6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126" y="952501"/>
            <a:ext cx="10078053" cy="375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684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24968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內部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button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去切換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router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56C5A0B-7A93-4702-BD2C-008FA6B22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0" y="2002200"/>
            <a:ext cx="4082454" cy="265237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50FFCC3-6D4C-470B-B9E9-24A59B5BD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1" y="4965165"/>
            <a:ext cx="4082454" cy="19331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ACC9D6C-036A-4664-AF63-4FD8D9D4C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943100"/>
            <a:ext cx="13208891" cy="74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687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47828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router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傳資料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--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路由參數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(params)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12747088" cy="166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路由參數是在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中以占位符的形式定義並傳遞數據。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動態路徑傳參，適合必須顯示在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的數據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由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DashboardView.vue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傳參數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userID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給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TeamPage.vue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25464AA-D833-4338-A17A-CE5A93E7F2FC}"/>
              </a:ext>
            </a:extLst>
          </p:cNvPr>
          <p:cNvSpPr txBox="1"/>
          <p:nvPr/>
        </p:nvSpPr>
        <p:spPr>
          <a:xfrm>
            <a:off x="16383001" y="9685054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F9A9D17-B279-4EDC-9B47-6A6F3AABA0ED}"/>
              </a:ext>
            </a:extLst>
          </p:cNvPr>
          <p:cNvSpPr txBox="1"/>
          <p:nvPr/>
        </p:nvSpPr>
        <p:spPr>
          <a:xfrm>
            <a:off x="206912" y="3557171"/>
            <a:ext cx="4038600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在網址列傳遞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params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1FEDF68-5D2F-44B0-8074-0F3F803DF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5" y="4175925"/>
            <a:ext cx="7041237" cy="590923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50B3348-9AA7-4483-817D-BDF117814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4175924"/>
            <a:ext cx="10349153" cy="590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095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47828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router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傳資料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--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路由參數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(params)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127470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透過組件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(button)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傳輸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params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25464AA-D833-4338-A17A-CE5A93E7F2FC}"/>
              </a:ext>
            </a:extLst>
          </p:cNvPr>
          <p:cNvSpPr txBox="1"/>
          <p:nvPr/>
        </p:nvSpPr>
        <p:spPr>
          <a:xfrm>
            <a:off x="16383001" y="9685054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683AEEA-A380-451A-896E-EC0233676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11" y="2452487"/>
            <a:ext cx="12735085" cy="723256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BD4E9DD-EECF-4715-B51B-632DDE22E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6441684"/>
            <a:ext cx="9392961" cy="37343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57019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297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router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傳資料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—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使用查尋參數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(query)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4798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查詢參數在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中以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?key=value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的形式傳遞。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假設要傳遞：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http://localhost:8080/userpage?userId=54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25464AA-D833-4338-A17A-CE5A93E7F2FC}"/>
              </a:ext>
            </a:extLst>
          </p:cNvPr>
          <p:cNvSpPr txBox="1"/>
          <p:nvPr/>
        </p:nvSpPr>
        <p:spPr>
          <a:xfrm>
            <a:off x="16383001" y="9685054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4B66B82-048D-4D73-A991-AE23C2943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967390"/>
            <a:ext cx="9294565" cy="537651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FD7131B-D755-444C-ABB3-CFF220D0C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199" y="2873527"/>
            <a:ext cx="8109361" cy="387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863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297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router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傳資料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—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使用查尋參數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(query)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4798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也可以透過組件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(button)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去傳遞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query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ED5ECCC-1CFF-4518-BFBC-92A052C78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2391526"/>
            <a:ext cx="13509088" cy="775091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37A5D25-703D-460C-A242-D88E2F3A4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6128684"/>
            <a:ext cx="4439270" cy="400105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B604DE7-3153-4E2D-99CD-4CA50545B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4508080"/>
            <a:ext cx="8797388" cy="415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524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297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router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傳資料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—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將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param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視為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props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4798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將路由參數作為組件的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props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傳遞。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假設要傳遞：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http://localhost:8080/userpage/99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6DB6D7E-E425-432B-8BCA-FDB98FA5A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7390"/>
            <a:ext cx="8896277" cy="507171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CEBEE76-CC23-4F11-81F0-E62126A67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0" y="2886227"/>
            <a:ext cx="9214253" cy="507171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A88D364-D0C3-4902-A7A5-75CF82B52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6515100"/>
            <a:ext cx="3175566" cy="344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01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1" y="1785472"/>
            <a:ext cx="16176089" cy="2820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Pinia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是一個輕量級且現代的狀態管理庫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Pinia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團隊推薦的替代方案，因其擁有更簡單的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API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、更好的開發體驗以及與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3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的更緊密整合。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造成管理上的困擾的時候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就可以考慮使用狀態管理器。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當專案有多個元件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依賴同一個共用狀態。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當專案有多個元件的操作會改動到同一個狀態。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Pinia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215C02F-8FA3-4041-84EB-D5C5095AE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4762500"/>
            <a:ext cx="4800600" cy="5150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FC01F3B-F667-4298-877E-9EA88C43E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0" y="3510959"/>
            <a:ext cx="6115904" cy="64397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2625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1" y="1785472"/>
            <a:ext cx="16176089" cy="2242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安裝方式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安裝套件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install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pinia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main.js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引入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在資料夾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src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裡面建立資料夾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【store】</a:t>
            </a:r>
            <a:endParaRPr lang="zh-TW" altLang="en-US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Pinia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D75A26B-07AB-4413-934B-5D3145FDD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68" y="4170109"/>
            <a:ext cx="10428577" cy="600589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20E2E90-FA5E-4941-B9BB-8393D857E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0" y="4170109"/>
            <a:ext cx="4829152" cy="493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377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014288" cy="3397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【store】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Store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用於集中管理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Vue.js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應用的全域狀態，適合需要在多個組件間共享的資料。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全域共享資料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例如：使用者登入資訊、權限角色、偏好設定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跨組件共享狀態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例如：導航欄和設定頁面需要共用的用戶名稱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跨頁面保存狀態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例如：多步驟表單資料需要在頁面切換間保持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何時不需要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Store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？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組件本地狀態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按鈕顯示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隱藏、彈出視窗開關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 -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短暫存在的資料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通知提示、表單驗證訊息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Pinia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388608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2819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實作安裝：使用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vite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專案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init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vue@latest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//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這邊會叫你輸入專案名稱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cd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-project-build-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vite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install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run dev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66878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建立 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專案：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CLI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跟 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Vite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DB2FF1D-517A-4B9B-BDAB-76CDDF36C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1839712"/>
            <a:ext cx="8915400" cy="704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027D2C8-AFE2-42F5-A9F9-4596C91D6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838700"/>
            <a:ext cx="8238906" cy="458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29544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5127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假設我要建立一個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哥布林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(goblin)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清單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哥布林數量：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count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某一隻哥布林的姓名：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name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某一隻哥布林的等級：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level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背包物品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陣列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inventory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各項技能與等級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abilities</a:t>
            </a: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stores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中建立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useGoblin.js</a:t>
            </a: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-project-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pinia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Pinia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365606E-08F6-4FA4-BE4C-344AC20E1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2400300"/>
            <a:ext cx="1238138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033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6709488" cy="3397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假設我要建立一個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哥布林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(goblin)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清單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pinia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是一個全局屬性的取用，所以對於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store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本身資料存取的方法，也要在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store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裡面去定義好。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對於裡面的妹個資料，要用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【.value】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取用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哥布林數量增加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&amp;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減少：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countUp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(), countdown()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哥布林等級增加：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levelUp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添加背包物品：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addItem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Pinia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E224B6E-4691-4223-91C8-679F230F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795"/>
          <a:stretch/>
        </p:blipFill>
        <p:spPr>
          <a:xfrm>
            <a:off x="7696200" y="4001921"/>
            <a:ext cx="10384888" cy="617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716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67094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對於哥布林清單的使用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項目中，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@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Webpack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Vite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項目配置中的 別名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(alias)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，它代表項目中的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src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目錄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Pinia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33D9771-2934-4C9D-A470-6EA677E14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38" y="2979507"/>
            <a:ext cx="9711135" cy="258963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599D58B-16AD-4AE7-A48A-CC7EF3762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0" y="3997917"/>
            <a:ext cx="9040976" cy="588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172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620237"/>
            <a:ext cx="167094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對於哥布林清單的使用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Pinia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482B2C1-BAFE-4290-B0CF-167BC27F18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78" b="2593"/>
          <a:stretch/>
        </p:blipFill>
        <p:spPr>
          <a:xfrm>
            <a:off x="609600" y="2156626"/>
            <a:ext cx="15697200" cy="806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714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547688" cy="5128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Axios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是一個基於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Promise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請求庫，用於在瀏覽器和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Node.js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中發送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請求。它可以幫助我們輕鬆地與後端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API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進行通信，發送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POST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PUT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DELETE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等各種類型的請求。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也可以手動指定請求方法，並在配置中詳細定義，但這邊示範最基本得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POST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為什麼使用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Axios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？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更簡單的語法：相比原生的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fetch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Axios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提供了更簡潔的語法和豐富的功能。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自動解析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JSON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Axios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會自動將伺服器返回的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JSON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資料解析成物件。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支援請求攔截器和回應攔截器：可以在請求發送或收到回應之前執行額外的邏輯。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支援超時設置：可以為每個請求設置超時。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install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axios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axios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32789295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axios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8A29564-7095-433B-8E8B-47380770C1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27" b="5854"/>
          <a:stretch/>
        </p:blipFill>
        <p:spPr>
          <a:xfrm>
            <a:off x="1600200" y="1802604"/>
            <a:ext cx="11796986" cy="385064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374D2F1-0D15-4007-B4E6-C267ECAF5B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829" b="5752"/>
          <a:stretch/>
        </p:blipFill>
        <p:spPr>
          <a:xfrm>
            <a:off x="1600200" y="5834443"/>
            <a:ext cx="11868150" cy="3657601"/>
          </a:xfrm>
          <a:prstGeom prst="rect">
            <a:avLst/>
          </a:prstGeom>
        </p:spPr>
      </p:pic>
      <p:sp>
        <p:nvSpPr>
          <p:cNvPr id="14" name="TextBox 10">
            <a:extLst>
              <a:ext uri="{FF2B5EF4-FFF2-40B4-BE49-F238E27FC236}">
                <a16:creationId xmlns:a16="http://schemas.microsoft.com/office/drawing/2014/main" id="{FE45DC97-EF1C-4BCA-A4A4-E50BDCD4ECDA}"/>
              </a:ext>
            </a:extLst>
          </p:cNvPr>
          <p:cNvSpPr txBox="1"/>
          <p:nvPr/>
        </p:nvSpPr>
        <p:spPr>
          <a:xfrm>
            <a:off x="206912" y="5638758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POST</a:t>
            </a:r>
          </a:p>
        </p:txBody>
      </p:sp>
    </p:spTree>
    <p:extLst>
      <p:ext uri="{BB962C8B-B14F-4D97-AF65-F5344CB8AC3E}">
        <p14:creationId xmlns:p14="http://schemas.microsoft.com/office/powerpoint/2010/main" val="11552412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axios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141284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示範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寶可夢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API&amp;Pinia&amp;Axios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-project-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axios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STEP1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：建立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usePokemonStore.js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BE84F10-B5B4-4964-8069-03548FC34E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79"/>
          <a:stretch/>
        </p:blipFill>
        <p:spPr>
          <a:xfrm>
            <a:off x="5943600" y="2261150"/>
            <a:ext cx="12344400" cy="791485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4BDCDF6-1191-41B3-A10B-5FEB93170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229100"/>
            <a:ext cx="4875043" cy="50303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09528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axios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141284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示範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寶可夢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API&amp;Pinia&amp;Axios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STEP2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：在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App.vue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中顯示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A329A5E-914B-4093-8390-B6FBB6A73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778" r="56755" b="214"/>
          <a:stretch/>
        </p:blipFill>
        <p:spPr>
          <a:xfrm>
            <a:off x="219613" y="2992790"/>
            <a:ext cx="8848187" cy="672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469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axios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STEP2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：在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App.vue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中顯示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A329A5E-914B-4093-8390-B6FBB6A73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73" b="32963"/>
          <a:stretch/>
        </p:blipFill>
        <p:spPr>
          <a:xfrm>
            <a:off x="4419600" y="1317491"/>
            <a:ext cx="13868396" cy="896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00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28778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vscode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可以安裝的套件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844C544-B2AD-4D35-ACCB-4B8D75EAA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802604"/>
            <a:ext cx="6781800" cy="272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9EA0DEA-438E-4DED-AC8C-786C22D1A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60" y="4547562"/>
            <a:ext cx="9884389" cy="30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16905442-C6BB-4A2D-9A61-C01C66558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314" y="1868807"/>
            <a:ext cx="11097225" cy="335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301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2820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assets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：放靜態資源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例如：圖片、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樣式檔案等等。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components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：放元件檔。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views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：放路由元件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通常為畫面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頁面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stores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：與狀態管理器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例如：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Pinia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相關的檔案。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router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：與路由管理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例如：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Router)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相關的檔案。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專案架構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3DEBD34-DEC1-4F3A-A3D0-7FF18CF93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12" y="4620274"/>
            <a:ext cx="15089053" cy="556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CA09173-6717-4FDF-A62F-A23471BDD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4461" y="181509"/>
            <a:ext cx="5736627" cy="572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026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安裝的套件都會在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package.json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顯示。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專案架構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61C7409-6000-430A-9342-3D3CF41AF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2391526"/>
            <a:ext cx="14804488" cy="772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34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l">
          <a:defRPr sz="2400" dirty="0">
            <a:latin typeface="Times New Roman" panose="02020603050405020304" pitchFamily="18" charset="0"/>
            <a:ea typeface="標楷體" panose="03000509000000000000" pitchFamily="65" charset="-120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21019</TotalTime>
  <Words>2647</Words>
  <Application>Microsoft Office PowerPoint</Application>
  <PresentationFormat>自訂</PresentationFormat>
  <Paragraphs>275</Paragraphs>
  <Slides>68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68</vt:i4>
      </vt:variant>
    </vt:vector>
  </HeadingPairs>
  <TitlesOfParts>
    <vt:vector size="74" baseType="lpstr">
      <vt:lpstr>Arial</vt:lpstr>
      <vt:lpstr>Times New Roman</vt:lpstr>
      <vt:lpstr>標楷體</vt:lpstr>
      <vt:lpstr>Wingdings</vt:lpstr>
      <vt:lpstr>Consolas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氣體demo</dc:title>
  <dc:creator>陳維誠</dc:creator>
  <cp:lastModifiedBy>維誠 陳</cp:lastModifiedBy>
  <cp:revision>617</cp:revision>
  <dcterms:created xsi:type="dcterms:W3CDTF">2006-08-16T00:00:00Z</dcterms:created>
  <dcterms:modified xsi:type="dcterms:W3CDTF">2025-01-22T10:29:06Z</dcterms:modified>
  <dc:identifier>DAGRTmEneC4</dc:identifier>
</cp:coreProperties>
</file>